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sldIdLst>
    <p:sldId id="256" r:id="rId5"/>
    <p:sldId id="258" r:id="rId6"/>
    <p:sldId id="259" r:id="rId7"/>
    <p:sldId id="260"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ma Adams" userId="34090e6d-1e90-4292-9c06-ebff94414084" providerId="ADAL" clId="{63527821-5CF0-4816-8A25-B0B18FA51840}"/>
    <pc:docChg chg="modSld">
      <pc:chgData name="Emma Adams" userId="34090e6d-1e90-4292-9c06-ebff94414084" providerId="ADAL" clId="{63527821-5CF0-4816-8A25-B0B18FA51840}" dt="2022-01-19T15:28:15.733" v="8" actId="20577"/>
      <pc:docMkLst>
        <pc:docMk/>
      </pc:docMkLst>
      <pc:sldChg chg="modSp">
        <pc:chgData name="Emma Adams" userId="34090e6d-1e90-4292-9c06-ebff94414084" providerId="ADAL" clId="{63527821-5CF0-4816-8A25-B0B18FA51840}" dt="2022-01-19T15:28:15.733" v="8" actId="20577"/>
        <pc:sldMkLst>
          <pc:docMk/>
          <pc:sldMk cId="947112131" sldId="258"/>
        </pc:sldMkLst>
        <pc:spChg chg="mod">
          <ac:chgData name="Emma Adams" userId="34090e6d-1e90-4292-9c06-ebff94414084" providerId="ADAL" clId="{63527821-5CF0-4816-8A25-B0B18FA51840}" dt="2022-01-19T15:28:15.733" v="8" actId="20577"/>
          <ac:spMkLst>
            <pc:docMk/>
            <pc:sldMk cId="947112131" sldId="258"/>
            <ac:spMk id="2" creationId="{7CF1B2B5-6345-4196-B976-1BBA59297DD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D34E9F-81FB-4463-8757-00329EFB7AB5}" type="datetimeFigureOut">
              <a:rPr lang="en-GB" smtClean="0"/>
              <a:t>19/01/2022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1A8BBD-4714-442C-92F5-132DFF8D509D}" type="slidenum">
              <a:rPr lang="en-GB" smtClean="0"/>
              <a:t>‹#›</a:t>
            </a:fld>
            <a:endParaRPr lang="en-GB"/>
          </a:p>
        </p:txBody>
      </p:sp>
    </p:spTree>
    <p:extLst>
      <p:ext uri="{BB962C8B-B14F-4D97-AF65-F5344CB8AC3E}">
        <p14:creationId xmlns:p14="http://schemas.microsoft.com/office/powerpoint/2010/main" val="2806786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972D684-808A-42DB-84DD-8BAE6D3A6445}" type="datetimeFigureOut">
              <a:rPr lang="en-GB" smtClean="0"/>
              <a:t>19/01/2022</a:t>
            </a:fld>
            <a:endParaRPr lang="en-GB"/>
          </a:p>
        </p:txBody>
      </p:sp>
      <p:sp>
        <p:nvSpPr>
          <p:cNvPr id="5" name="Footer Placeholder 4"/>
          <p:cNvSpPr>
            <a:spLocks noGrp="1"/>
          </p:cNvSpPr>
          <p:nvPr>
            <p:ph type="ftr" sz="quarter" idx="11"/>
          </p:nvPr>
        </p:nvSpPr>
        <p:spPr>
          <a:xfrm>
            <a:off x="5332412" y="5883275"/>
            <a:ext cx="4324044" cy="365125"/>
          </a:xfrm>
        </p:spPr>
        <p:txBody>
          <a:bodyPr/>
          <a:lstStyle/>
          <a:p>
            <a:endParaRPr lang="en-GB"/>
          </a:p>
        </p:txBody>
      </p:sp>
      <p:sp>
        <p:nvSpPr>
          <p:cNvPr id="6" name="Slide Number Placeholder 5"/>
          <p:cNvSpPr>
            <a:spLocks noGrp="1"/>
          </p:cNvSpPr>
          <p:nvPr>
            <p:ph type="sldNum" sz="quarter" idx="12"/>
          </p:nvPr>
        </p:nvSpPr>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1313478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972D684-808A-42DB-84DD-8BAE6D3A6445}" type="datetimeFigureOut">
              <a:rPr lang="en-GB" smtClean="0"/>
              <a:t>19/01/2022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3487019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972D684-808A-42DB-84DD-8BAE6D3A6445}" type="datetimeFigureOut">
              <a:rPr lang="en-GB" smtClean="0"/>
              <a:t>19/01/2022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3015059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972D684-808A-42DB-84DD-8BAE6D3A6445}" type="datetimeFigureOut">
              <a:rPr lang="en-GB" smtClean="0"/>
              <a:t>19/01/2022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21142749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972D684-808A-42DB-84DD-8BAE6D3A6445}" type="datetimeFigureOut">
              <a:rPr lang="en-GB" smtClean="0"/>
              <a:t>19/01/2022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29504609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972D684-808A-42DB-84DD-8BAE6D3A6445}" type="datetimeFigureOut">
              <a:rPr lang="en-GB" smtClean="0"/>
              <a:t>19/01/2022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2556763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972D684-808A-42DB-84DD-8BAE6D3A6445}" type="datetimeFigureOut">
              <a:rPr lang="en-GB" smtClean="0"/>
              <a:t>19/01/2022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2097311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72D684-808A-42DB-84DD-8BAE6D3A6445}" type="datetimeFigureOut">
              <a:rPr lang="en-GB" smtClean="0"/>
              <a:t>19/01/2022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25711636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72D684-808A-42DB-84DD-8BAE6D3A6445}" type="datetimeFigureOut">
              <a:rPr lang="en-GB" smtClean="0"/>
              <a:t>19/01/2022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870840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72D684-808A-42DB-84DD-8BAE6D3A6445}" type="datetimeFigureOut">
              <a:rPr lang="en-GB" smtClean="0"/>
              <a:t>19/01/2022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10951856" y="5867131"/>
            <a:ext cx="551167" cy="365125"/>
          </a:xfrm>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616024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972D684-808A-42DB-84DD-8BAE6D3A6445}" type="datetimeFigureOut">
              <a:rPr lang="en-GB" smtClean="0"/>
              <a:t>19/01/2022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3578428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72D684-808A-42DB-84DD-8BAE6D3A6445}" type="datetimeFigureOut">
              <a:rPr lang="en-GB" smtClean="0"/>
              <a:t>19/01/2022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382681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72D684-808A-42DB-84DD-8BAE6D3A6445}" type="datetimeFigureOut">
              <a:rPr lang="en-GB" smtClean="0"/>
              <a:t>19/01/2022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692593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72D684-808A-42DB-84DD-8BAE6D3A6445}" type="datetimeFigureOut">
              <a:rPr lang="en-GB" smtClean="0"/>
              <a:t>19/01/2022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2479705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72D684-808A-42DB-84DD-8BAE6D3A6445}" type="datetimeFigureOut">
              <a:rPr lang="en-GB" smtClean="0"/>
              <a:t>19/01/2022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741204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972D684-808A-42DB-84DD-8BAE6D3A6445}" type="datetimeFigureOut">
              <a:rPr lang="en-GB" smtClean="0"/>
              <a:t>19/01/2022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1641402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972D684-808A-42DB-84DD-8BAE6D3A6445}" type="datetimeFigureOut">
              <a:rPr lang="en-GB" smtClean="0"/>
              <a:t>19/01/2022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B63989-326F-41F1-BE4E-8B76527B20EC}" type="slidenum">
              <a:rPr lang="en-GB" smtClean="0"/>
              <a:t>‹#›</a:t>
            </a:fld>
            <a:endParaRPr lang="en-GB"/>
          </a:p>
        </p:txBody>
      </p:sp>
    </p:spTree>
    <p:extLst>
      <p:ext uri="{BB962C8B-B14F-4D97-AF65-F5344CB8AC3E}">
        <p14:creationId xmlns:p14="http://schemas.microsoft.com/office/powerpoint/2010/main" val="2861606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972D684-808A-42DB-84DD-8BAE6D3A6445}" type="datetimeFigureOut">
              <a:rPr lang="en-GB" smtClean="0"/>
              <a:t>19/01/2022</a:t>
            </a:fld>
            <a:endParaRPr lang="en-GB"/>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GB"/>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FB63989-326F-41F1-BE4E-8B76527B20EC}" type="slidenum">
              <a:rPr lang="en-GB" smtClean="0"/>
              <a:t>‹#›</a:t>
            </a:fld>
            <a:endParaRPr lang="en-GB"/>
          </a:p>
        </p:txBody>
      </p:sp>
    </p:spTree>
    <p:extLst>
      <p:ext uri="{BB962C8B-B14F-4D97-AF65-F5344CB8AC3E}">
        <p14:creationId xmlns:p14="http://schemas.microsoft.com/office/powerpoint/2010/main" val="27976142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gov.uk/government/publications/relationships-education-relationships-and-sex-education-rse-and-health-education/relationships-education-primary"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C5527-AD9D-40FA-A15A-8ED660F21F28}"/>
              </a:ext>
            </a:extLst>
          </p:cNvPr>
          <p:cNvSpPr>
            <a:spLocks noGrp="1"/>
          </p:cNvSpPr>
          <p:nvPr>
            <p:ph type="ctrTitle"/>
          </p:nvPr>
        </p:nvSpPr>
        <p:spPr/>
        <p:txBody>
          <a:bodyPr/>
          <a:lstStyle/>
          <a:p>
            <a:r>
              <a:rPr lang="en-GB" dirty="0">
                <a:latin typeface="SassoonPrimaryInfant" pitchFamily="2" charset="0"/>
              </a:rPr>
              <a:t>Sex education</a:t>
            </a:r>
          </a:p>
        </p:txBody>
      </p:sp>
      <p:sp>
        <p:nvSpPr>
          <p:cNvPr id="3" name="Subtitle 2">
            <a:extLst>
              <a:ext uri="{FF2B5EF4-FFF2-40B4-BE49-F238E27FC236}">
                <a16:creationId xmlns:a16="http://schemas.microsoft.com/office/drawing/2014/main" id="{721B437A-E73D-4C2C-A5C0-136C7320C46B}"/>
              </a:ext>
            </a:extLst>
          </p:cNvPr>
          <p:cNvSpPr>
            <a:spLocks noGrp="1"/>
          </p:cNvSpPr>
          <p:nvPr>
            <p:ph type="subTitle" idx="1"/>
          </p:nvPr>
        </p:nvSpPr>
        <p:spPr/>
        <p:txBody>
          <a:bodyPr/>
          <a:lstStyle/>
          <a:p>
            <a:r>
              <a:rPr lang="en-GB" dirty="0">
                <a:latin typeface="SassoonPrimaryInfant" pitchFamily="2" charset="0"/>
              </a:rPr>
              <a:t>At Fairburn View Primary School</a:t>
            </a:r>
          </a:p>
          <a:p>
            <a:endParaRPr lang="en-GB" dirty="0">
              <a:latin typeface="SassoonPrimaryInfant" pitchFamily="2" charset="0"/>
            </a:endParaRPr>
          </a:p>
          <a:p>
            <a:r>
              <a:rPr lang="en-GB" dirty="0">
                <a:latin typeface="SassoonPrimaryInfant" pitchFamily="2" charset="0"/>
              </a:rPr>
              <a:t>A guide for parents and carers  </a:t>
            </a:r>
          </a:p>
        </p:txBody>
      </p:sp>
      <p:pic>
        <p:nvPicPr>
          <p:cNvPr id="1026" name="Picture 2" descr="See the source image">
            <a:extLst>
              <a:ext uri="{FF2B5EF4-FFF2-40B4-BE49-F238E27FC236}">
                <a16:creationId xmlns:a16="http://schemas.microsoft.com/office/drawing/2014/main" id="{B9179D86-7937-487A-B420-D8A38434F3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91979" y="-730928"/>
            <a:ext cx="38100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3784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1B2B5-6345-4196-B976-1BBA59297DD8}"/>
              </a:ext>
            </a:extLst>
          </p:cNvPr>
          <p:cNvSpPr>
            <a:spLocks noGrp="1"/>
          </p:cNvSpPr>
          <p:nvPr>
            <p:ph type="title"/>
          </p:nvPr>
        </p:nvSpPr>
        <p:spPr>
          <a:xfrm>
            <a:off x="1297880" y="-468297"/>
            <a:ext cx="10018713" cy="1752599"/>
          </a:xfrm>
        </p:spPr>
        <p:txBody>
          <a:bodyPr/>
          <a:lstStyle/>
          <a:p>
            <a:r>
              <a:rPr lang="en-GB" dirty="0">
                <a:latin typeface="SassoonPrimaryInfant" pitchFamily="2" charset="0"/>
              </a:rPr>
              <a:t>Department for Education requirements </a:t>
            </a:r>
          </a:p>
        </p:txBody>
      </p:sp>
      <p:sp>
        <p:nvSpPr>
          <p:cNvPr id="3" name="Rectangle 2">
            <a:extLst>
              <a:ext uri="{FF2B5EF4-FFF2-40B4-BE49-F238E27FC236}">
                <a16:creationId xmlns:a16="http://schemas.microsoft.com/office/drawing/2014/main" id="{88C69AE0-E541-44BA-8C50-5E3E7A40CEDD}"/>
              </a:ext>
            </a:extLst>
          </p:cNvPr>
          <p:cNvSpPr/>
          <p:nvPr/>
        </p:nvSpPr>
        <p:spPr>
          <a:xfrm>
            <a:off x="1432263" y="950312"/>
            <a:ext cx="10170851" cy="1477328"/>
          </a:xfrm>
          <a:prstGeom prst="rect">
            <a:avLst/>
          </a:prstGeom>
        </p:spPr>
        <p:txBody>
          <a:bodyPr wrap="square">
            <a:spAutoFit/>
          </a:bodyPr>
          <a:lstStyle/>
          <a:p>
            <a:r>
              <a:rPr lang="en-GB" dirty="0">
                <a:latin typeface="SassoonPrimaryInfant" pitchFamily="2" charset="0"/>
              </a:rPr>
              <a:t>Schools have the flexibility to deliver the content of RSE in a way that is age and developmentally appropriate and sensitive to the needs and religious background of its pupils. It is therefore compulsory for primary schools to teach Relationships Education and Health Education. </a:t>
            </a:r>
          </a:p>
          <a:p>
            <a:r>
              <a:rPr lang="en-GB" dirty="0">
                <a:latin typeface="SassoonPrimaryInfant" pitchFamily="2" charset="0"/>
              </a:rPr>
              <a:t>Though it is not a requirement for schools to teach sex education, the DoE continue to strongly advise schools to design a sex education programme for their school, tailored specifically for their pupils. </a:t>
            </a:r>
          </a:p>
        </p:txBody>
      </p:sp>
      <p:sp>
        <p:nvSpPr>
          <p:cNvPr id="5" name="Rectangle 4">
            <a:extLst>
              <a:ext uri="{FF2B5EF4-FFF2-40B4-BE49-F238E27FC236}">
                <a16:creationId xmlns:a16="http://schemas.microsoft.com/office/drawing/2014/main" id="{C0A698A1-2860-4366-A7E0-09D2802C0B1F}"/>
              </a:ext>
            </a:extLst>
          </p:cNvPr>
          <p:cNvSpPr/>
          <p:nvPr/>
        </p:nvSpPr>
        <p:spPr>
          <a:xfrm>
            <a:off x="1867269" y="3066741"/>
            <a:ext cx="9449323" cy="2677656"/>
          </a:xfrm>
          <a:prstGeom prst="rect">
            <a:avLst/>
          </a:prstGeom>
        </p:spPr>
        <p:txBody>
          <a:bodyPr wrap="square">
            <a:spAutoFit/>
          </a:bodyPr>
          <a:lstStyle/>
          <a:p>
            <a:pPr algn="ctr"/>
            <a:r>
              <a:rPr lang="en-GB" sz="2800" dirty="0">
                <a:solidFill>
                  <a:srgbClr val="0B0C0C"/>
                </a:solidFill>
                <a:latin typeface="SassoonPrimaryInfant" pitchFamily="2" charset="0"/>
              </a:rPr>
              <a:t>‘It is important that the transition phase before moving to secondary school supports pupils’ ongoing emotional and physical development effectively. The department continues to recommend therefore that all primary schools should have a sex education programme tailored to the age and the physical and emotional maturity of the pupils.’ </a:t>
            </a:r>
            <a:endParaRPr lang="en-GB" sz="2800" dirty="0">
              <a:latin typeface="SassoonPrimaryInfant" pitchFamily="2" charset="0"/>
            </a:endParaRPr>
          </a:p>
        </p:txBody>
      </p:sp>
      <p:sp>
        <p:nvSpPr>
          <p:cNvPr id="6" name="TextBox 5">
            <a:extLst>
              <a:ext uri="{FF2B5EF4-FFF2-40B4-BE49-F238E27FC236}">
                <a16:creationId xmlns:a16="http://schemas.microsoft.com/office/drawing/2014/main" id="{384AE696-33A2-4EE8-B796-04871B03935F}"/>
              </a:ext>
            </a:extLst>
          </p:cNvPr>
          <p:cNvSpPr txBox="1"/>
          <p:nvPr/>
        </p:nvSpPr>
        <p:spPr>
          <a:xfrm>
            <a:off x="5385263" y="6488668"/>
            <a:ext cx="6495176" cy="369332"/>
          </a:xfrm>
          <a:prstGeom prst="rect">
            <a:avLst/>
          </a:prstGeom>
          <a:noFill/>
        </p:spPr>
        <p:txBody>
          <a:bodyPr wrap="none" rtlCol="0">
            <a:spAutoFit/>
          </a:bodyPr>
          <a:lstStyle/>
          <a:p>
            <a:r>
              <a:rPr lang="en-GB" dirty="0"/>
              <a:t>Source: </a:t>
            </a:r>
            <a:r>
              <a:rPr lang="en-GB" dirty="0">
                <a:hlinkClick r:id="rId2"/>
              </a:rPr>
              <a:t>Relationships education (Primary) - GOV.UK (www.gov.uk)</a:t>
            </a:r>
            <a:endParaRPr lang="en-GB" dirty="0"/>
          </a:p>
        </p:txBody>
      </p:sp>
    </p:spTree>
    <p:extLst>
      <p:ext uri="{BB962C8B-B14F-4D97-AF65-F5344CB8AC3E}">
        <p14:creationId xmlns:p14="http://schemas.microsoft.com/office/powerpoint/2010/main" val="947112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F326C-9DB0-4657-B996-684AAD891A83}"/>
              </a:ext>
            </a:extLst>
          </p:cNvPr>
          <p:cNvSpPr>
            <a:spLocks noGrp="1"/>
          </p:cNvSpPr>
          <p:nvPr>
            <p:ph type="title"/>
          </p:nvPr>
        </p:nvSpPr>
        <p:spPr>
          <a:xfrm>
            <a:off x="606378" y="-456458"/>
            <a:ext cx="11103529" cy="1752599"/>
          </a:xfrm>
        </p:spPr>
        <p:txBody>
          <a:bodyPr/>
          <a:lstStyle/>
          <a:p>
            <a:r>
              <a:rPr lang="en-GB" dirty="0">
                <a:latin typeface="SassoonPrimaryInfant" pitchFamily="2" charset="0"/>
              </a:rPr>
              <a:t>What sex education will look like at Fairburn View:</a:t>
            </a:r>
          </a:p>
        </p:txBody>
      </p:sp>
      <p:sp>
        <p:nvSpPr>
          <p:cNvPr id="4" name="TextBox 3">
            <a:extLst>
              <a:ext uri="{FF2B5EF4-FFF2-40B4-BE49-F238E27FC236}">
                <a16:creationId xmlns:a16="http://schemas.microsoft.com/office/drawing/2014/main" id="{48C1974D-94A2-4AE7-9EC6-5D1BA5F62A21}"/>
              </a:ext>
            </a:extLst>
          </p:cNvPr>
          <p:cNvSpPr txBox="1"/>
          <p:nvPr/>
        </p:nvSpPr>
        <p:spPr>
          <a:xfrm>
            <a:off x="950007" y="710215"/>
            <a:ext cx="10291985" cy="2677656"/>
          </a:xfrm>
          <a:prstGeom prst="rect">
            <a:avLst/>
          </a:prstGeom>
          <a:noFill/>
        </p:spPr>
        <p:txBody>
          <a:bodyPr wrap="none" rtlCol="0">
            <a:spAutoFit/>
          </a:bodyPr>
          <a:lstStyle/>
          <a:p>
            <a:pPr algn="ctr"/>
            <a:r>
              <a:rPr lang="en-GB" dirty="0">
                <a:latin typeface="SassoonPrimaryInfant" pitchFamily="2" charset="0"/>
              </a:rPr>
              <a:t>As a school we believe an uninformed child is a vulnerable child and we therefore endeavour to equip</a:t>
            </a:r>
          </a:p>
          <a:p>
            <a:pPr algn="ctr"/>
            <a:r>
              <a:rPr lang="en-GB" dirty="0">
                <a:latin typeface="SassoonPrimaryInfant" pitchFamily="2" charset="0"/>
              </a:rPr>
              <a:t>our pupils with all the tools they would need to live a gratifying, safe and healthy adult life. </a:t>
            </a:r>
          </a:p>
          <a:p>
            <a:pPr algn="ctr"/>
            <a:r>
              <a:rPr lang="en-GB" dirty="0">
                <a:latin typeface="SassoonPrimaryInfant" pitchFamily="2" charset="0"/>
              </a:rPr>
              <a:t>Our content focuses on teaching our students the correct terminology for their body parts in order to </a:t>
            </a:r>
          </a:p>
          <a:p>
            <a:pPr algn="ctr"/>
            <a:r>
              <a:rPr lang="en-GB" dirty="0">
                <a:latin typeface="SassoonPrimaryInfant" pitchFamily="2" charset="0"/>
              </a:rPr>
              <a:t>safeguard them; preparing them for the physical and emotional changes brought on by puberty, </a:t>
            </a:r>
          </a:p>
          <a:p>
            <a:pPr algn="ctr"/>
            <a:r>
              <a:rPr lang="en-GB" dirty="0">
                <a:latin typeface="SassoonPrimaryInfant" pitchFamily="2" charset="0"/>
              </a:rPr>
              <a:t>including menstruation; teaching them about boundaries and their right to privacy and ownership over their </a:t>
            </a:r>
          </a:p>
          <a:p>
            <a:pPr algn="ctr"/>
            <a:r>
              <a:rPr lang="en-GB" dirty="0">
                <a:latin typeface="SassoonPrimaryInfant" pitchFamily="2" charset="0"/>
              </a:rPr>
              <a:t>own bodies and personal space (consent); the changes that happen to the body as it grows old and the </a:t>
            </a:r>
          </a:p>
          <a:p>
            <a:pPr algn="ctr"/>
            <a:r>
              <a:rPr lang="en-GB" u="sng" dirty="0">
                <a:latin typeface="SassoonPrimaryInfant" pitchFamily="2" charset="0"/>
              </a:rPr>
              <a:t>science</a:t>
            </a:r>
            <a:r>
              <a:rPr lang="en-GB" dirty="0">
                <a:latin typeface="SassoonPrimaryInfant" pitchFamily="2" charset="0"/>
              </a:rPr>
              <a:t> behind conception and how a baby is conceived. </a:t>
            </a:r>
          </a:p>
          <a:p>
            <a:pPr algn="ctr"/>
            <a:endParaRPr lang="en-GB" dirty="0">
              <a:latin typeface="SassoonPrimaryInfant" pitchFamily="2" charset="0"/>
            </a:endParaRPr>
          </a:p>
          <a:p>
            <a:pPr algn="ctr"/>
            <a:r>
              <a:rPr lang="en-GB" sz="2400" b="1" dirty="0">
                <a:latin typeface="SassoonPrimaryInfant" pitchFamily="2" charset="0"/>
              </a:rPr>
              <a:t>How will sex education look in each year group?</a:t>
            </a:r>
          </a:p>
        </p:txBody>
      </p:sp>
      <p:graphicFrame>
        <p:nvGraphicFramePr>
          <p:cNvPr id="5" name="Table 4">
            <a:extLst>
              <a:ext uri="{FF2B5EF4-FFF2-40B4-BE49-F238E27FC236}">
                <a16:creationId xmlns:a16="http://schemas.microsoft.com/office/drawing/2014/main" id="{A9A67DBA-87BF-44DB-9CA4-BF0830ED9834}"/>
              </a:ext>
            </a:extLst>
          </p:cNvPr>
          <p:cNvGraphicFramePr>
            <a:graphicFrameLocks noGrp="1"/>
          </p:cNvGraphicFramePr>
          <p:nvPr>
            <p:extLst>
              <p:ext uri="{D42A27DB-BD31-4B8C-83A1-F6EECF244321}">
                <p14:modId xmlns:p14="http://schemas.microsoft.com/office/powerpoint/2010/main" val="68364076"/>
              </p:ext>
            </p:extLst>
          </p:nvPr>
        </p:nvGraphicFramePr>
        <p:xfrm>
          <a:off x="307262" y="3568823"/>
          <a:ext cx="11701760" cy="3230880"/>
        </p:xfrm>
        <a:graphic>
          <a:graphicData uri="http://schemas.openxmlformats.org/drawingml/2006/table">
            <a:tbl>
              <a:tblPr firstRow="1" bandRow="1">
                <a:tableStyleId>{5C22544A-7EE6-4342-B048-85BDC9FD1C3A}</a:tableStyleId>
              </a:tblPr>
              <a:tblGrid>
                <a:gridCol w="1462720">
                  <a:extLst>
                    <a:ext uri="{9D8B030D-6E8A-4147-A177-3AD203B41FA5}">
                      <a16:colId xmlns:a16="http://schemas.microsoft.com/office/drawing/2014/main" val="206835799"/>
                    </a:ext>
                  </a:extLst>
                </a:gridCol>
                <a:gridCol w="1538663">
                  <a:extLst>
                    <a:ext uri="{9D8B030D-6E8A-4147-A177-3AD203B41FA5}">
                      <a16:colId xmlns:a16="http://schemas.microsoft.com/office/drawing/2014/main" val="3813566359"/>
                    </a:ext>
                  </a:extLst>
                </a:gridCol>
                <a:gridCol w="1660124">
                  <a:extLst>
                    <a:ext uri="{9D8B030D-6E8A-4147-A177-3AD203B41FA5}">
                      <a16:colId xmlns:a16="http://schemas.microsoft.com/office/drawing/2014/main" val="3563623450"/>
                    </a:ext>
                  </a:extLst>
                </a:gridCol>
                <a:gridCol w="1544715">
                  <a:extLst>
                    <a:ext uri="{9D8B030D-6E8A-4147-A177-3AD203B41FA5}">
                      <a16:colId xmlns:a16="http://schemas.microsoft.com/office/drawing/2014/main" val="4245429510"/>
                    </a:ext>
                  </a:extLst>
                </a:gridCol>
                <a:gridCol w="1988598">
                  <a:extLst>
                    <a:ext uri="{9D8B030D-6E8A-4147-A177-3AD203B41FA5}">
                      <a16:colId xmlns:a16="http://schemas.microsoft.com/office/drawing/2014/main" val="1613299778"/>
                    </a:ext>
                  </a:extLst>
                </a:gridCol>
                <a:gridCol w="1571348">
                  <a:extLst>
                    <a:ext uri="{9D8B030D-6E8A-4147-A177-3AD203B41FA5}">
                      <a16:colId xmlns:a16="http://schemas.microsoft.com/office/drawing/2014/main" val="3294214517"/>
                    </a:ext>
                  </a:extLst>
                </a:gridCol>
                <a:gridCol w="1935592">
                  <a:extLst>
                    <a:ext uri="{9D8B030D-6E8A-4147-A177-3AD203B41FA5}">
                      <a16:colId xmlns:a16="http://schemas.microsoft.com/office/drawing/2014/main" val="495861340"/>
                    </a:ext>
                  </a:extLst>
                </a:gridCol>
              </a:tblGrid>
              <a:tr h="273515">
                <a:tc>
                  <a:txBody>
                    <a:bodyPr/>
                    <a:lstStyle/>
                    <a:p>
                      <a:pPr algn="ctr"/>
                      <a:r>
                        <a:rPr lang="en-GB" dirty="0">
                          <a:latin typeface="SassoonPrimaryInfant" pitchFamily="2" charset="0"/>
                        </a:rPr>
                        <a:t>EY</a:t>
                      </a:r>
                    </a:p>
                  </a:txBody>
                  <a:tcPr/>
                </a:tc>
                <a:tc>
                  <a:txBody>
                    <a:bodyPr/>
                    <a:lstStyle/>
                    <a:p>
                      <a:pPr algn="ctr"/>
                      <a:r>
                        <a:rPr lang="en-GB" dirty="0">
                          <a:latin typeface="SassoonPrimaryInfant" pitchFamily="2" charset="0"/>
                        </a:rPr>
                        <a:t>Y1</a:t>
                      </a:r>
                    </a:p>
                  </a:txBody>
                  <a:tcPr/>
                </a:tc>
                <a:tc>
                  <a:txBody>
                    <a:bodyPr/>
                    <a:lstStyle/>
                    <a:p>
                      <a:pPr algn="ctr"/>
                      <a:r>
                        <a:rPr lang="en-GB" dirty="0">
                          <a:latin typeface="SassoonPrimaryInfant" pitchFamily="2" charset="0"/>
                        </a:rPr>
                        <a:t>Y2</a:t>
                      </a:r>
                    </a:p>
                  </a:txBody>
                  <a:tcPr/>
                </a:tc>
                <a:tc>
                  <a:txBody>
                    <a:bodyPr/>
                    <a:lstStyle/>
                    <a:p>
                      <a:pPr algn="ctr"/>
                      <a:r>
                        <a:rPr lang="en-GB" dirty="0">
                          <a:latin typeface="SassoonPrimaryInfant" pitchFamily="2" charset="0"/>
                        </a:rPr>
                        <a:t>Y3</a:t>
                      </a:r>
                    </a:p>
                  </a:txBody>
                  <a:tcPr/>
                </a:tc>
                <a:tc>
                  <a:txBody>
                    <a:bodyPr/>
                    <a:lstStyle/>
                    <a:p>
                      <a:pPr algn="ctr"/>
                      <a:r>
                        <a:rPr lang="en-GB" dirty="0">
                          <a:latin typeface="SassoonPrimaryInfant" pitchFamily="2" charset="0"/>
                        </a:rPr>
                        <a:t>Y4</a:t>
                      </a:r>
                    </a:p>
                  </a:txBody>
                  <a:tcPr/>
                </a:tc>
                <a:tc>
                  <a:txBody>
                    <a:bodyPr/>
                    <a:lstStyle/>
                    <a:p>
                      <a:pPr algn="ctr"/>
                      <a:r>
                        <a:rPr lang="en-GB" dirty="0">
                          <a:latin typeface="SassoonPrimaryInfant" pitchFamily="2" charset="0"/>
                        </a:rPr>
                        <a:t>Y5</a:t>
                      </a:r>
                    </a:p>
                  </a:txBody>
                  <a:tcPr/>
                </a:tc>
                <a:tc>
                  <a:txBody>
                    <a:bodyPr/>
                    <a:lstStyle/>
                    <a:p>
                      <a:pPr algn="ctr"/>
                      <a:r>
                        <a:rPr lang="en-GB" dirty="0">
                          <a:latin typeface="SassoonPrimaryInfant" pitchFamily="2" charset="0"/>
                        </a:rPr>
                        <a:t>Y6</a:t>
                      </a:r>
                    </a:p>
                  </a:txBody>
                  <a:tcPr/>
                </a:tc>
                <a:extLst>
                  <a:ext uri="{0D108BD9-81ED-4DB2-BD59-A6C34878D82A}">
                    <a16:rowId xmlns:a16="http://schemas.microsoft.com/office/drawing/2014/main" val="3239952213"/>
                  </a:ext>
                </a:extLst>
              </a:tr>
              <a:tr h="808621">
                <a:tc>
                  <a:txBody>
                    <a:bodyPr/>
                    <a:lstStyle/>
                    <a:p>
                      <a:pPr algn="ctr"/>
                      <a:r>
                        <a:rPr lang="en-GB" sz="1400" dirty="0">
                          <a:latin typeface="SassoonPrimaryInfant" pitchFamily="2" charset="0"/>
                        </a:rPr>
                        <a:t>PANTS rule and appropriate vocabulary for genitalia </a:t>
                      </a:r>
                    </a:p>
                  </a:txBody>
                  <a:tcPr/>
                </a:tc>
                <a:tc>
                  <a:txBody>
                    <a:bodyPr/>
                    <a:lstStyle/>
                    <a:p>
                      <a:pPr algn="ctr"/>
                      <a:r>
                        <a:rPr lang="en-GB" sz="1400" dirty="0">
                          <a:latin typeface="SassoonPrimaryInfant" pitchFamily="2" charset="0"/>
                        </a:rPr>
                        <a:t>PANTS rule and correct terminology for genitalia </a:t>
                      </a:r>
                    </a:p>
                  </a:txBody>
                  <a:tcPr/>
                </a:tc>
                <a:tc>
                  <a:txBody>
                    <a:bodyPr/>
                    <a:lstStyle/>
                    <a:p>
                      <a:pPr algn="ctr"/>
                      <a:r>
                        <a:rPr lang="en-GB" sz="1400" dirty="0">
                          <a:latin typeface="SassoonPrimaryInfant" pitchFamily="2" charset="0"/>
                        </a:rPr>
                        <a:t>PANTS rule </a:t>
                      </a:r>
                    </a:p>
                    <a:p>
                      <a:pPr algn="ctr"/>
                      <a:r>
                        <a:rPr lang="en-GB" sz="1400" dirty="0">
                          <a:latin typeface="SassoonPrimaryInfant" pitchFamily="2" charset="0"/>
                        </a:rPr>
                        <a:t>Label parts of the body that are private and discuss what we should do if our privacy is not respected </a:t>
                      </a:r>
                    </a:p>
                  </a:txBody>
                  <a:tcPr/>
                </a:tc>
                <a:tc>
                  <a:txBody>
                    <a:bodyPr/>
                    <a:lstStyle/>
                    <a:p>
                      <a:pPr algn="ctr"/>
                      <a:r>
                        <a:rPr lang="en-GB" sz="1400" dirty="0">
                          <a:latin typeface="SassoonPrimaryInfant" pitchFamily="2" charset="0"/>
                        </a:rPr>
                        <a:t>Discuss why touch is important (comforting, to show love, to show care, to help someone etc) and what is acceptable/unacceptable touch </a:t>
                      </a:r>
                    </a:p>
                    <a:p>
                      <a:pPr algn="ctr"/>
                      <a:r>
                        <a:rPr lang="en-GB" sz="1400" dirty="0">
                          <a:latin typeface="SassoonPrimaryInfant" pitchFamily="2" charset="0"/>
                        </a:rPr>
                        <a:t>Define what is personal space</a:t>
                      </a:r>
                    </a:p>
                  </a:txBody>
                  <a:tcPr/>
                </a:tc>
                <a:tc>
                  <a:txBody>
                    <a:bodyPr/>
                    <a:lstStyle/>
                    <a:p>
                      <a:pPr algn="ctr"/>
                      <a:r>
                        <a:rPr lang="en-GB" sz="1400" dirty="0">
                          <a:latin typeface="SassoonPrimaryInfant" pitchFamily="2" charset="0"/>
                        </a:rPr>
                        <a:t>Discuss key changes that happen to the body during puberty (body odour, periods, greasy skin, hormones.</a:t>
                      </a:r>
                    </a:p>
                    <a:p>
                      <a:pPr algn="ctr"/>
                      <a:r>
                        <a:rPr lang="en-GB" sz="1400" dirty="0">
                          <a:latin typeface="SassoonPrimaryInfant" pitchFamily="2" charset="0"/>
                        </a:rPr>
                        <a:t>Explain how we keep clean as we grow</a:t>
                      </a:r>
                    </a:p>
                  </a:txBody>
                  <a:tcPr/>
                </a:tc>
                <a:tc>
                  <a:txBody>
                    <a:bodyPr/>
                    <a:lstStyle/>
                    <a:p>
                      <a:pPr algn="ctr"/>
                      <a:r>
                        <a:rPr lang="en-GB" sz="1400" dirty="0">
                          <a:latin typeface="SassoonPrimaryInfant" pitchFamily="2" charset="0"/>
                        </a:rPr>
                        <a:t>Puberty, in depth coverage of menstruation </a:t>
                      </a:r>
                    </a:p>
                    <a:p>
                      <a:pPr algn="ctr"/>
                      <a:r>
                        <a:rPr lang="en-GB" sz="1400" dirty="0">
                          <a:latin typeface="SassoonPrimaryInfant" pitchFamily="2" charset="0"/>
                        </a:rPr>
                        <a:t>Label the female reproductive organs </a:t>
                      </a:r>
                    </a:p>
                    <a:p>
                      <a:pPr algn="ctr"/>
                      <a:r>
                        <a:rPr lang="en-GB" sz="1400" dirty="0">
                          <a:latin typeface="SassoonPrimaryInfant" pitchFamily="2" charset="0"/>
                        </a:rPr>
                        <a:t>Consent and what is acceptable/unacceptable touch </a:t>
                      </a:r>
                    </a:p>
                  </a:txBody>
                  <a:tcPr/>
                </a:tc>
                <a:tc>
                  <a:txBody>
                    <a:bodyPr/>
                    <a:lstStyle/>
                    <a:p>
                      <a:pPr algn="ctr"/>
                      <a:r>
                        <a:rPr lang="en-GB" sz="1400" dirty="0">
                          <a:latin typeface="SassoonPrimaryInfant" pitchFamily="2" charset="0"/>
                        </a:rPr>
                        <a:t>Label male and female reproductive parts of the body </a:t>
                      </a:r>
                    </a:p>
                    <a:p>
                      <a:pPr algn="ctr"/>
                      <a:endParaRPr lang="en-GB" sz="1400" dirty="0">
                        <a:latin typeface="SassoonPrimaryInfant" pitchFamily="2" charset="0"/>
                      </a:endParaRPr>
                    </a:p>
                    <a:p>
                      <a:pPr algn="ctr"/>
                      <a:r>
                        <a:rPr lang="en-GB" sz="1400" dirty="0">
                          <a:latin typeface="SassoonPrimaryInfant" pitchFamily="2" charset="0"/>
                        </a:rPr>
                        <a:t>Describe what pregnancy is, where it occurs and how long it lasts in a human </a:t>
                      </a:r>
                    </a:p>
                    <a:p>
                      <a:pPr algn="ctr"/>
                      <a:endParaRPr lang="en-GB" sz="1400" dirty="0">
                        <a:latin typeface="SassoonPrimaryInfant" pitchFamily="2" charset="0"/>
                      </a:endParaRPr>
                    </a:p>
                    <a:p>
                      <a:pPr algn="ctr"/>
                      <a:r>
                        <a:rPr lang="en-GB" sz="1400" dirty="0">
                          <a:latin typeface="SassoonPrimaryInfant" pitchFamily="2" charset="0"/>
                        </a:rPr>
                        <a:t>Explain the process of how a baby is made using specific scientific vocabulary </a:t>
                      </a:r>
                    </a:p>
                  </a:txBody>
                  <a:tcPr/>
                </a:tc>
                <a:extLst>
                  <a:ext uri="{0D108BD9-81ED-4DB2-BD59-A6C34878D82A}">
                    <a16:rowId xmlns:a16="http://schemas.microsoft.com/office/drawing/2014/main" val="1303629304"/>
                  </a:ext>
                </a:extLst>
              </a:tr>
            </a:tbl>
          </a:graphicData>
        </a:graphic>
      </p:graphicFrame>
    </p:spTree>
    <p:extLst>
      <p:ext uri="{BB962C8B-B14F-4D97-AF65-F5344CB8AC3E}">
        <p14:creationId xmlns:p14="http://schemas.microsoft.com/office/powerpoint/2010/main" val="1796074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D7549-8349-4AB4-AE0F-1C4A8E87EEBB}"/>
              </a:ext>
            </a:extLst>
          </p:cNvPr>
          <p:cNvSpPr>
            <a:spLocks noGrp="1"/>
          </p:cNvSpPr>
          <p:nvPr>
            <p:ph type="title"/>
          </p:nvPr>
        </p:nvSpPr>
        <p:spPr>
          <a:xfrm>
            <a:off x="1351144" y="0"/>
            <a:ext cx="10018713" cy="1752599"/>
          </a:xfrm>
        </p:spPr>
        <p:txBody>
          <a:bodyPr/>
          <a:lstStyle/>
          <a:p>
            <a:r>
              <a:rPr lang="en-GB" b="1" dirty="0">
                <a:latin typeface="SassoonPrimaryInfant" pitchFamily="2" charset="0"/>
              </a:rPr>
              <a:t>Parents’ right to withdraw </a:t>
            </a:r>
          </a:p>
        </p:txBody>
      </p:sp>
      <p:sp>
        <p:nvSpPr>
          <p:cNvPr id="3" name="TextBox 2">
            <a:extLst>
              <a:ext uri="{FF2B5EF4-FFF2-40B4-BE49-F238E27FC236}">
                <a16:creationId xmlns:a16="http://schemas.microsoft.com/office/drawing/2014/main" id="{1C81D3E8-BAB8-4FFF-8099-04CC370447CC}"/>
              </a:ext>
            </a:extLst>
          </p:cNvPr>
          <p:cNvSpPr txBox="1"/>
          <p:nvPr/>
        </p:nvSpPr>
        <p:spPr>
          <a:xfrm>
            <a:off x="346227" y="1523999"/>
            <a:ext cx="12028549" cy="4154984"/>
          </a:xfrm>
          <a:prstGeom prst="rect">
            <a:avLst/>
          </a:prstGeom>
          <a:noFill/>
        </p:spPr>
        <p:txBody>
          <a:bodyPr wrap="none" rtlCol="0">
            <a:spAutoFit/>
          </a:bodyPr>
          <a:lstStyle/>
          <a:p>
            <a:pPr algn="ctr"/>
            <a:r>
              <a:rPr lang="en-GB" sz="2400" dirty="0">
                <a:latin typeface="SassoonPrimaryInfant" pitchFamily="2" charset="0"/>
              </a:rPr>
              <a:t>Parents obtain the right to withdraw their child(ren) from the explicit teaching of sex education </a:t>
            </a:r>
            <a:br>
              <a:rPr lang="en-GB" sz="2400" dirty="0">
                <a:latin typeface="SassoonPrimaryInfant" pitchFamily="2" charset="0"/>
              </a:rPr>
            </a:br>
            <a:r>
              <a:rPr lang="en-GB" sz="2400" dirty="0">
                <a:latin typeface="SassoonPrimaryInfant" pitchFamily="2" charset="0"/>
              </a:rPr>
              <a:t>lessons (they will be informed when it is being taught), however parents</a:t>
            </a:r>
            <a:br>
              <a:rPr lang="en-GB" sz="2400" dirty="0">
                <a:latin typeface="SassoonPrimaryInfant" pitchFamily="2" charset="0"/>
              </a:rPr>
            </a:br>
            <a:r>
              <a:rPr lang="en-GB" sz="2400" dirty="0">
                <a:latin typeface="SassoonPrimaryInfant" pitchFamily="2" charset="0"/>
              </a:rPr>
              <a:t> should be made aware that some elements of sex education could arise naturally </a:t>
            </a:r>
            <a:br>
              <a:rPr lang="en-GB" sz="2400" dirty="0">
                <a:latin typeface="SassoonPrimaryInfant" pitchFamily="2" charset="0"/>
              </a:rPr>
            </a:br>
            <a:r>
              <a:rPr lang="en-GB" sz="2400" dirty="0">
                <a:latin typeface="SassoonPrimaryInfant" pitchFamily="2" charset="0"/>
              </a:rPr>
              <a:t>from classroom discussions and the natural curiosity of pupils. </a:t>
            </a:r>
          </a:p>
          <a:p>
            <a:pPr algn="ctr"/>
            <a:endParaRPr lang="en-GB" sz="2400" dirty="0">
              <a:latin typeface="SassoonPrimaryInfant" pitchFamily="2" charset="0"/>
            </a:endParaRPr>
          </a:p>
          <a:p>
            <a:pPr algn="ctr"/>
            <a:r>
              <a:rPr lang="en-GB" sz="2400" dirty="0">
                <a:latin typeface="SassoonPrimaryInfant" pitchFamily="2" charset="0"/>
              </a:rPr>
              <a:t>Should a parent/carer wish to withdraw their child from the discrete teaching of Sex education,</a:t>
            </a:r>
          </a:p>
          <a:p>
            <a:pPr algn="ctr"/>
            <a:r>
              <a:rPr lang="en-GB" sz="2400" dirty="0">
                <a:latin typeface="SassoonPrimaryInfant" pitchFamily="2" charset="0"/>
              </a:rPr>
              <a:t>This will be dealt with sympathetically by us as a school.</a:t>
            </a:r>
          </a:p>
          <a:p>
            <a:pPr algn="ctr"/>
            <a:endParaRPr lang="en-GB" sz="2400" dirty="0">
              <a:latin typeface="SassoonPrimaryInfant" pitchFamily="2" charset="0"/>
            </a:endParaRPr>
          </a:p>
          <a:p>
            <a:pPr algn="ctr"/>
            <a:r>
              <a:rPr lang="en-GB" sz="2400" dirty="0">
                <a:latin typeface="SassoonPrimaryInfant" pitchFamily="2" charset="0"/>
              </a:rPr>
              <a:t>To withdraw a child from the teaching of sex education, parents should put in writing their </a:t>
            </a:r>
          </a:p>
          <a:p>
            <a:pPr algn="ctr"/>
            <a:r>
              <a:rPr lang="en-GB" sz="2400" dirty="0">
                <a:latin typeface="SassoonPrimaryInfant" pitchFamily="2" charset="0"/>
              </a:rPr>
              <a:t>request addressed to the Head teacher which will be followed by a discussion with the Head</a:t>
            </a:r>
          </a:p>
          <a:p>
            <a:pPr algn="ctr"/>
            <a:r>
              <a:rPr lang="en-GB" sz="2400" dirty="0">
                <a:latin typeface="SassoonPrimaryInfant" pitchFamily="2" charset="0"/>
              </a:rPr>
              <a:t>And further appropriate action taken and alternative educational work will be provided. </a:t>
            </a:r>
          </a:p>
        </p:txBody>
      </p:sp>
    </p:spTree>
    <p:extLst>
      <p:ext uri="{BB962C8B-B14F-4D97-AF65-F5344CB8AC3E}">
        <p14:creationId xmlns:p14="http://schemas.microsoft.com/office/powerpoint/2010/main" val="3700906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8E05A-CB96-413A-A850-63236DE88C53}"/>
              </a:ext>
            </a:extLst>
          </p:cNvPr>
          <p:cNvSpPr>
            <a:spLocks noGrp="1"/>
          </p:cNvSpPr>
          <p:nvPr>
            <p:ph type="title"/>
          </p:nvPr>
        </p:nvSpPr>
        <p:spPr>
          <a:xfrm>
            <a:off x="1004917" y="2195004"/>
            <a:ext cx="10018713" cy="1752599"/>
          </a:xfrm>
        </p:spPr>
        <p:txBody>
          <a:bodyPr>
            <a:normAutofit fontScale="90000"/>
          </a:bodyPr>
          <a:lstStyle/>
          <a:p>
            <a:r>
              <a:rPr lang="en-GB" sz="3600" dirty="0">
                <a:latin typeface="SassoonPrimaryInfant" pitchFamily="2" charset="0"/>
              </a:rPr>
              <a:t>As always, we thank our parents for their continued support in enabling us to teach our pupils a broad and balanced curriculum which supports the well-being of our pupils and allows them to become well-rounded, confident and thriving members of society.</a:t>
            </a:r>
            <a:br>
              <a:rPr lang="en-GB" dirty="0">
                <a:latin typeface="SassoonPrimaryInfant" pitchFamily="2" charset="0"/>
              </a:rPr>
            </a:br>
            <a:br>
              <a:rPr lang="en-GB" dirty="0">
                <a:latin typeface="SassoonPrimaryInfant" pitchFamily="2" charset="0"/>
              </a:rPr>
            </a:br>
            <a:r>
              <a:rPr lang="en-GB" sz="2000" dirty="0">
                <a:latin typeface="SassoonPrimaryInfant" pitchFamily="2" charset="0"/>
              </a:rPr>
              <a:t>Miss Adams – PHSE lead </a:t>
            </a:r>
            <a:endParaRPr lang="en-GB" dirty="0">
              <a:latin typeface="SassoonPrimaryInfant" pitchFamily="2" charset="0"/>
            </a:endParaRPr>
          </a:p>
        </p:txBody>
      </p:sp>
    </p:spTree>
    <p:extLst>
      <p:ext uri="{BB962C8B-B14F-4D97-AF65-F5344CB8AC3E}">
        <p14:creationId xmlns:p14="http://schemas.microsoft.com/office/powerpoint/2010/main" val="11490516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80CE6C43CDA9A409CE5DEF53A0F5941" ma:contentTypeVersion="12" ma:contentTypeDescription="Create a new document." ma:contentTypeScope="" ma:versionID="73d6d293fead27e3a163306392d90b60">
  <xsd:schema xmlns:xsd="http://www.w3.org/2001/XMLSchema" xmlns:xs="http://www.w3.org/2001/XMLSchema" xmlns:p="http://schemas.microsoft.com/office/2006/metadata/properties" xmlns:ns2="1fad22a6-7ab5-4b94-bfb7-9d7a0911d3e0" xmlns:ns3="7b666616-bf8e-4ebe-9005-9b52ec577fde" targetNamespace="http://schemas.microsoft.com/office/2006/metadata/properties" ma:root="true" ma:fieldsID="272c93dd9e94c4c87cba52aea548f19f" ns2:_="" ns3:_="">
    <xsd:import namespace="1fad22a6-7ab5-4b94-bfb7-9d7a0911d3e0"/>
    <xsd:import namespace="7b666616-bf8e-4ebe-9005-9b52ec577fd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ad22a6-7ab5-4b94-bfb7-9d7a0911d3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b666616-bf8e-4ebe-9005-9b52ec577fde"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CE3973B-D7FD-41A2-BE25-58D68806C4E0}">
  <ds:schemaRefs>
    <ds:schemaRef ds:uri="http://purl.org/dc/terms/"/>
    <ds:schemaRef ds:uri="http://schemas.openxmlformats.org/package/2006/metadata/core-properties"/>
    <ds:schemaRef ds:uri="http://purl.org/dc/dcmitype/"/>
    <ds:schemaRef ds:uri="1fad22a6-7ab5-4b94-bfb7-9d7a0911d3e0"/>
    <ds:schemaRef ds:uri="http://schemas.microsoft.com/office/2006/documentManagement/types"/>
    <ds:schemaRef ds:uri="http://schemas.microsoft.com/office/2006/metadata/properties"/>
    <ds:schemaRef ds:uri="http://schemas.microsoft.com/office/infopath/2007/PartnerControls"/>
    <ds:schemaRef ds:uri="7b666616-bf8e-4ebe-9005-9b52ec577fde"/>
    <ds:schemaRef ds:uri="http://www.w3.org/XML/1998/namespace"/>
    <ds:schemaRef ds:uri="http://purl.org/dc/elements/1.1/"/>
  </ds:schemaRefs>
</ds:datastoreItem>
</file>

<file path=customXml/itemProps2.xml><?xml version="1.0" encoding="utf-8"?>
<ds:datastoreItem xmlns:ds="http://schemas.openxmlformats.org/officeDocument/2006/customXml" ds:itemID="{7385B947-C0DF-4959-97F1-F460660BDC7C}">
  <ds:schemaRefs>
    <ds:schemaRef ds:uri="http://schemas.microsoft.com/sharepoint/v3/contenttype/forms"/>
  </ds:schemaRefs>
</ds:datastoreItem>
</file>

<file path=customXml/itemProps3.xml><?xml version="1.0" encoding="utf-8"?>
<ds:datastoreItem xmlns:ds="http://schemas.openxmlformats.org/officeDocument/2006/customXml" ds:itemID="{270DBA1B-5473-4D29-9614-C5FF409504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ad22a6-7ab5-4b94-bfb7-9d7a0911d3e0"/>
    <ds:schemaRef ds:uri="7b666616-bf8e-4ebe-9005-9b52ec577f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TM03457496[[fn=Parallax]]</Template>
  <TotalTime>196</TotalTime>
  <Words>663</Words>
  <Application>Microsoft Office PowerPoint</Application>
  <PresentationFormat>Widescreen</PresentationFormat>
  <Paragraphs>52</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Corbel</vt:lpstr>
      <vt:lpstr>SassoonPrimaryInfant</vt:lpstr>
      <vt:lpstr>Parallax</vt:lpstr>
      <vt:lpstr>Sex education</vt:lpstr>
      <vt:lpstr>Department for Education requirements </vt:lpstr>
      <vt:lpstr>What sex education will look like at Fairburn View:</vt:lpstr>
      <vt:lpstr>Parents’ right to withdraw </vt:lpstr>
      <vt:lpstr>As always, we thank our parents for their continued support in enabling us to teach our pupils a broad and balanced curriculum which supports the well-being of our pupils and allows them to become well-rounded, confident and thriving members of society.  Miss Adams – PHSE lead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 education</dc:title>
  <dc:creator>Jayne Armstrong</dc:creator>
  <cp:lastModifiedBy>Emma Adams</cp:lastModifiedBy>
  <cp:revision>10</cp:revision>
  <dcterms:created xsi:type="dcterms:W3CDTF">2022-01-18T13:08:49Z</dcterms:created>
  <dcterms:modified xsi:type="dcterms:W3CDTF">2022-01-19T15:52:31Z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0x010100E80CE6C43CDA9A409CE5DEF53A0F5941</vt:lpwstr>
  </property>
</Properties>
</file>